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9" r:id="rId3"/>
    <p:sldId id="259" r:id="rId4"/>
    <p:sldId id="264" r:id="rId5"/>
    <p:sldId id="262" r:id="rId6"/>
    <p:sldId id="265" r:id="rId7"/>
    <p:sldId id="294" r:id="rId8"/>
    <p:sldId id="291" r:id="rId9"/>
    <p:sldId id="297" r:id="rId10"/>
    <p:sldId id="296" r:id="rId11"/>
    <p:sldId id="295" r:id="rId12"/>
    <p:sldId id="290" r:id="rId13"/>
    <p:sldId id="29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ECECE0"/>
    <a:srgbClr val="FFFFCC"/>
    <a:srgbClr val="DDDDDD"/>
    <a:srgbClr val="B2B2B2"/>
    <a:srgbClr val="000000"/>
    <a:srgbClr val="FFFFFF"/>
    <a:srgbClr val="EEE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02" d="100"/>
          <a:sy n="102" d="100"/>
        </p:scale>
        <p:origin x="2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2;&#1072;&#1082;&#1089;\&#1056;&#1072;&#1073;&#1086;&#1095;&#1080;&#1081;%20&#1089;&#1090;&#1086;&#1083;\&#1050;&#1085;&#1080;&#1075;&#1072;1.xlsx" TargetMode="External"/><Relationship Id="rId1" Type="http://schemas.openxmlformats.org/officeDocument/2006/relationships/image" Target="../media/image7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2;&#1072;&#1082;&#1089;\&#1056;&#1072;&#1073;&#1086;&#1095;&#1080;&#1081;%20&#1089;&#1090;&#1086;&#1083;\&#1072;&#1074;&#1075;&#1091;&#1089;&#1090;&#1086;&#1074;&#1089;&#1082;&#1072;&#1103;%20&#1082;&#1086;&#1085;&#1092;&#1077;&#1088;&#1077;&#1085;&#1094;&#1080;&#1103;\&#1040;&#1085;&#1072;&#1083;&#1080;&#1079;%20&#1088;&#1072;&#1073;&#1086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937533953923567E-2"/>
          <c:y val="2.5531510012401025E-2"/>
          <c:w val="0.60416797900262464"/>
          <c:h val="0.92592592592592593"/>
        </c:manualLayout>
      </c:layout>
      <c:pie3DChart>
        <c:varyColors val="1"/>
        <c:ser>
          <c:idx val="0"/>
          <c:order val="0"/>
          <c:explosion val="25"/>
          <c:dPt>
            <c:idx val="3"/>
            <c:bubble3D val="0"/>
            <c:spPr>
              <a:pattFill prst="plaid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2322-401B-A960-2A02B7F34B09}"/>
              </c:ext>
            </c:extLst>
          </c:dPt>
          <c:dPt>
            <c:idx val="8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3-2322-401B-A960-2A02B7F34B09}"/>
              </c:ext>
            </c:extLst>
          </c:dPt>
          <c:dLbls>
            <c:dLbl>
              <c:idx val="0"/>
              <c:layout>
                <c:manualLayout>
                  <c:x val="-7.4742974464825543E-2"/>
                  <c:y val="3.66487056993667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22-401B-A960-2A02B7F34B09}"/>
                </c:ext>
              </c:extLst>
            </c:dLbl>
            <c:dLbl>
              <c:idx val="1"/>
              <c:layout>
                <c:manualLayout>
                  <c:x val="-0.11222802729521275"/>
                  <c:y val="2.37703851618825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22-401B-A960-2A02B7F34B09}"/>
                </c:ext>
              </c:extLst>
            </c:dLbl>
            <c:dLbl>
              <c:idx val="2"/>
              <c:layout>
                <c:manualLayout>
                  <c:x val="-0.13669850523431121"/>
                  <c:y val="1.28848987539396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22-401B-A960-2A02B7F34B09}"/>
                </c:ext>
              </c:extLst>
            </c:dLbl>
            <c:dLbl>
              <c:idx val="3"/>
              <c:layout>
                <c:manualLayout>
                  <c:x val="-0.16656969888335993"/>
                  <c:y val="-0.1006414126500564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22-401B-A960-2A02B7F34B09}"/>
                </c:ext>
              </c:extLst>
            </c:dLbl>
            <c:dLbl>
              <c:idx val="5"/>
              <c:layout>
                <c:manualLayout>
                  <c:x val="0.10277081853290511"/>
                  <c:y val="-0.1493632839594399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22-401B-A960-2A02B7F34B09}"/>
                </c:ext>
              </c:extLst>
            </c:dLbl>
            <c:dLbl>
              <c:idx val="6"/>
              <c:layout>
                <c:manualLayout>
                  <c:x val="1.7187947516534859E-2"/>
                  <c:y val="-9.67841035680720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22-401B-A960-2A02B7F34B09}"/>
                </c:ext>
              </c:extLst>
            </c:dLbl>
            <c:dLbl>
              <c:idx val="7"/>
              <c:layout>
                <c:manualLayout>
                  <c:x val="1.8470297387955876E-2"/>
                  <c:y val="1.742674237397046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22-401B-A960-2A02B7F34B09}"/>
                </c:ext>
              </c:extLst>
            </c:dLbl>
            <c:dLbl>
              <c:idx val="8"/>
              <c:layout>
                <c:manualLayout>
                  <c:x val="3.6814971629044277E-2"/>
                  <c:y val="2.32807851596736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22-401B-A960-2A02B7F34B09}"/>
                </c:ext>
              </c:extLst>
            </c:dLbl>
            <c:dLbl>
              <c:idx val="9"/>
              <c:layout>
                <c:manualLayout>
                  <c:x val="0.1027867443882382"/>
                  <c:y val="1.47485489600254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22-401B-A960-2A02B7F34B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Лист1!$A$1:$A$10</c:f>
              <c:strCache>
                <c:ptCount val="10"/>
                <c:pt idx="0">
                  <c:v>Родители-школа-дети</c:v>
                </c:pt>
                <c:pt idx="1">
                  <c:v>Учить или не учить ДЗ с ребенком?</c:v>
                </c:pt>
                <c:pt idx="2">
                  <c:v>Родительский актив</c:v>
                </c:pt>
                <c:pt idx="3">
                  <c:v>Профориентация без границ</c:v>
                </c:pt>
                <c:pt idx="4">
                  <c:v>Переходный возраст</c:v>
                </c:pt>
                <c:pt idx="5">
                  <c:v>Свободное время: вместе или с друзьями.</c:v>
                </c:pt>
                <c:pt idx="6">
                  <c:v>Обеспечение информационной безопасности в сети Интернет</c:v>
                </c:pt>
                <c:pt idx="7">
                  <c:v>Здоровый образ жизни семьи</c:v>
                </c:pt>
                <c:pt idx="8">
                  <c:v>Профилактика суицидов</c:v>
                </c:pt>
                <c:pt idx="9">
                  <c:v>Ответственность несовершеннолетних и родителей за совершение правонарушений</c:v>
                </c:pt>
              </c:strCache>
            </c:strRef>
          </c:cat>
          <c:val>
            <c:numRef>
              <c:f>Лист1!$B$1:$B$10</c:f>
              <c:numCache>
                <c:formatCode>General</c:formatCode>
                <c:ptCount val="10"/>
                <c:pt idx="0">
                  <c:v>28</c:v>
                </c:pt>
                <c:pt idx="1">
                  <c:v>31</c:v>
                </c:pt>
                <c:pt idx="2">
                  <c:v>12</c:v>
                </c:pt>
                <c:pt idx="3">
                  <c:v>29</c:v>
                </c:pt>
                <c:pt idx="4">
                  <c:v>35</c:v>
                </c:pt>
                <c:pt idx="5">
                  <c:v>38</c:v>
                </c:pt>
                <c:pt idx="6">
                  <c:v>32</c:v>
                </c:pt>
                <c:pt idx="7">
                  <c:v>24</c:v>
                </c:pt>
                <c:pt idx="8">
                  <c:v>22</c:v>
                </c:pt>
                <c:pt idx="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322-401B-A960-2A02B7F34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2320424436271"/>
          <c:y val="2.5858420701793366E-2"/>
          <c:w val="0.33525938504284436"/>
          <c:h val="0.95979969943279575"/>
        </c:manualLayout>
      </c:layout>
      <c:overlay val="0"/>
      <c:txPr>
        <a:bodyPr/>
        <a:lstStyle/>
        <a:p>
          <a:pPr>
            <a:defRPr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7C9B-4811-9C0D-331B5437742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7C9B-4811-9C0D-331B54377423}"/>
              </c:ext>
            </c:extLst>
          </c:dPt>
          <c:dLbls>
            <c:dLbl>
              <c:idx val="0"/>
              <c:layout>
                <c:manualLayout>
                  <c:x val="2.0350302957791014E-2"/>
                  <c:y val="-5.1441043587749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9B-4811-9C0D-331B54377423}"/>
                </c:ext>
              </c:extLst>
            </c:dLbl>
            <c:dLbl>
              <c:idx val="1"/>
              <c:layout>
                <c:manualLayout>
                  <c:x val="2.4872592503966794E-2"/>
                  <c:y val="-3.3069242306410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9B-4811-9C0D-331B54377423}"/>
                </c:ext>
              </c:extLst>
            </c:dLbl>
            <c:dLbl>
              <c:idx val="2"/>
              <c:layout>
                <c:manualLayout>
                  <c:x val="1.3566868638527343E-2"/>
                  <c:y val="-4.0417962818946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C9B-4811-9C0D-331B543774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'[Анализ работы.xlsx]Лист1'!$A$1:$A$3</c:f>
              <c:strCache>
                <c:ptCount val="3"/>
                <c:pt idx="0">
                  <c:v>высокая</c:v>
                </c:pt>
                <c:pt idx="1">
                  <c:v>средняя </c:v>
                </c:pt>
                <c:pt idx="2">
                  <c:v>низкая</c:v>
                </c:pt>
              </c:strCache>
            </c:strRef>
          </c:cat>
          <c:val>
            <c:numRef>
              <c:f>'[Анализ работы.xlsx]Лист1'!$B$1:$B$3</c:f>
              <c:numCache>
                <c:formatCode>0%</c:formatCode>
                <c:ptCount val="3"/>
                <c:pt idx="0">
                  <c:v>0.79</c:v>
                </c:pt>
                <c:pt idx="1">
                  <c:v>0.14000000000000001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9B-4811-9C0D-331B54377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211264"/>
        <c:axId val="93241728"/>
        <c:axId val="0"/>
      </c:bar3DChart>
      <c:catAx>
        <c:axId val="93211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241728"/>
        <c:crosses val="autoZero"/>
        <c:auto val="1"/>
        <c:lblAlgn val="ctr"/>
        <c:lblOffset val="100"/>
        <c:noMultiLvlLbl val="0"/>
      </c:catAx>
      <c:valAx>
        <c:axId val="93241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3211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4A5223-1199-48A9-8254-547FBB70E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1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DB042C-8F2D-4459-9264-6CE32955B1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89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2C-8F2D-4459-9264-6CE32955B1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3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10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100" name="Picture 2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fld id="{8819A44F-2618-4357-B6A2-58EAFF57E2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7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2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C2008-EA0F-4356-ACBA-117F2D7207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4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5992A-E770-48E4-B5B6-20B8F7C0DD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8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7367EC-4452-43BA-A27A-CF8298BA5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60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4C6483-E4FA-4B28-BF72-D6F3F4FE2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64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DB8DBC-473E-4A63-B474-288BE82AC6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8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A807E4-00C3-4D58-BCB0-C13D01E6C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2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A306C-FBE7-4A28-8DD4-D1D5EF12B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5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E24A8-6A7A-43A7-AD31-B82771F2EA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0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0B4F0-05AE-48B2-A0B9-238538D799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2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DE33F-0624-4B5A-8853-6536F5DB9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6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F7F5A-B232-4C2B-A708-23BCB4608D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0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33D4F-016B-4C25-8AE9-7F785CB9D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8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0330B-3756-4A91-9D0B-8FADE70CBF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4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A558C-E85C-4D97-BA51-7348D9CDBD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9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41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CA68E3-6002-465D-8761-DD3195A5C4E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68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2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725144"/>
            <a:ext cx="8686800" cy="863600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Социальное партнерство как ресурс для развития субъективности обучающихся в условиях цифровой школы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gray">
          <a:xfrm rot="3046289" flipH="1">
            <a:off x="4615478" y="939561"/>
            <a:ext cx="2382777" cy="3270157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39 h 2346"/>
              <a:gd name="T20" fmla="*/ 806 w 1470"/>
              <a:gd name="T21" fmla="*/ 2290 h 2346"/>
              <a:gd name="T22" fmla="*/ 763 w 1470"/>
              <a:gd name="T23" fmla="*/ 2325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5 h 2346"/>
              <a:gd name="T30" fmla="*/ 665 w 1470"/>
              <a:gd name="T31" fmla="*/ 2290 h 2346"/>
              <a:gd name="T32" fmla="*/ 604 w 1470"/>
              <a:gd name="T33" fmla="*/ 2239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8 h 2346"/>
              <a:gd name="T54" fmla="*/ 27 w 1470"/>
              <a:gd name="T55" fmla="*/ 954 h 2346"/>
              <a:gd name="T56" fmla="*/ 71 w 1470"/>
              <a:gd name="T57" fmla="*/ 815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0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0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5 h 2346"/>
              <a:gd name="T100" fmla="*/ 1444 w 1470"/>
              <a:gd name="T101" fmla="*/ 954 h 2346"/>
              <a:gd name="T102" fmla="*/ 1467 w 1470"/>
              <a:gd name="T103" fmla="*/ 1098 h 2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hlink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67" name="Freeform 3"/>
          <p:cNvSpPr>
            <a:spLocks/>
          </p:cNvSpPr>
          <p:nvPr/>
        </p:nvSpPr>
        <p:spPr bwMode="gray">
          <a:xfrm rot="3171804" flipH="1">
            <a:off x="1896762" y="3088684"/>
            <a:ext cx="2277339" cy="3453086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39 h 2346"/>
              <a:gd name="T20" fmla="*/ 806 w 1470"/>
              <a:gd name="T21" fmla="*/ 2290 h 2346"/>
              <a:gd name="T22" fmla="*/ 763 w 1470"/>
              <a:gd name="T23" fmla="*/ 2325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5 h 2346"/>
              <a:gd name="T30" fmla="*/ 665 w 1470"/>
              <a:gd name="T31" fmla="*/ 2290 h 2346"/>
              <a:gd name="T32" fmla="*/ 604 w 1470"/>
              <a:gd name="T33" fmla="*/ 2239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8 h 2346"/>
              <a:gd name="T54" fmla="*/ 27 w 1470"/>
              <a:gd name="T55" fmla="*/ 954 h 2346"/>
              <a:gd name="T56" fmla="*/ 71 w 1470"/>
              <a:gd name="T57" fmla="*/ 815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0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0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5 h 2346"/>
              <a:gd name="T100" fmla="*/ 1444 w 1470"/>
              <a:gd name="T101" fmla="*/ 954 h 2346"/>
              <a:gd name="T102" fmla="*/ 1467 w 1470"/>
              <a:gd name="T103" fmla="*/ 1098 h 2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2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68" name="Freeform 4"/>
          <p:cNvSpPr>
            <a:spLocks/>
          </p:cNvSpPr>
          <p:nvPr/>
        </p:nvSpPr>
        <p:spPr bwMode="gray">
          <a:xfrm rot="-46326947">
            <a:off x="4560931" y="3220220"/>
            <a:ext cx="2411043" cy="3400372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39 h 2346"/>
              <a:gd name="T20" fmla="*/ 806 w 1470"/>
              <a:gd name="T21" fmla="*/ 2290 h 2346"/>
              <a:gd name="T22" fmla="*/ 763 w 1470"/>
              <a:gd name="T23" fmla="*/ 2325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5 h 2346"/>
              <a:gd name="T30" fmla="*/ 665 w 1470"/>
              <a:gd name="T31" fmla="*/ 2290 h 2346"/>
              <a:gd name="T32" fmla="*/ 604 w 1470"/>
              <a:gd name="T33" fmla="*/ 2239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8 h 2346"/>
              <a:gd name="T54" fmla="*/ 27 w 1470"/>
              <a:gd name="T55" fmla="*/ 954 h 2346"/>
              <a:gd name="T56" fmla="*/ 71 w 1470"/>
              <a:gd name="T57" fmla="*/ 815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0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0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5 h 2346"/>
              <a:gd name="T100" fmla="*/ 1444 w 1470"/>
              <a:gd name="T101" fmla="*/ 954 h 2346"/>
              <a:gd name="T102" fmla="*/ 1467 w 1470"/>
              <a:gd name="T103" fmla="*/ 1098 h 2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1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69" name="Freeform 5"/>
          <p:cNvSpPr>
            <a:spLocks/>
          </p:cNvSpPr>
          <p:nvPr/>
        </p:nvSpPr>
        <p:spPr bwMode="gray">
          <a:xfrm rot="-46246289">
            <a:off x="1967941" y="829888"/>
            <a:ext cx="2276714" cy="3466884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39 h 2346"/>
              <a:gd name="T20" fmla="*/ 806 w 1470"/>
              <a:gd name="T21" fmla="*/ 2290 h 2346"/>
              <a:gd name="T22" fmla="*/ 763 w 1470"/>
              <a:gd name="T23" fmla="*/ 2325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5 h 2346"/>
              <a:gd name="T30" fmla="*/ 665 w 1470"/>
              <a:gd name="T31" fmla="*/ 2290 h 2346"/>
              <a:gd name="T32" fmla="*/ 604 w 1470"/>
              <a:gd name="T33" fmla="*/ 2239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8 h 2346"/>
              <a:gd name="T54" fmla="*/ 27 w 1470"/>
              <a:gd name="T55" fmla="*/ 954 h 2346"/>
              <a:gd name="T56" fmla="*/ 71 w 1470"/>
              <a:gd name="T57" fmla="*/ 815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0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0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5 h 2346"/>
              <a:gd name="T100" fmla="*/ 1444 w 1470"/>
              <a:gd name="T101" fmla="*/ 954 h 2346"/>
              <a:gd name="T102" fmla="*/ 1467 w 1470"/>
              <a:gd name="T103" fmla="*/ 1098 h 2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folHlink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2051720" y="352419"/>
            <a:ext cx="7092280" cy="944562"/>
          </a:xfrm>
        </p:spPr>
        <p:txBody>
          <a:bodyPr/>
          <a:lstStyle/>
          <a:p>
            <a:pPr algn="ctr"/>
            <a:r>
              <a:rPr lang="ru-RU" sz="3200" dirty="0"/>
              <a:t>Родительский клуб </a:t>
            </a:r>
            <a:br>
              <a:rPr lang="ru-RU" sz="3200" dirty="0"/>
            </a:br>
            <a:r>
              <a:rPr lang="ru-RU" sz="3200" dirty="0"/>
              <a:t>«Мы вместе!»</a:t>
            </a:r>
            <a:br>
              <a:rPr lang="ru-RU" sz="3200" dirty="0"/>
            </a:br>
            <a:r>
              <a:rPr lang="ru-RU" sz="4000" dirty="0"/>
              <a:t>Результаты деятельности</a:t>
            </a:r>
            <a:endParaRPr lang="en-US" sz="4000" dirty="0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gray">
          <a:xfrm>
            <a:off x="3640719" y="2848639"/>
            <a:ext cx="1647825" cy="164782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gray">
          <a:xfrm>
            <a:off x="4683864" y="1666698"/>
            <a:ext cx="20742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</a:rPr>
              <a:t>Обращение за консультациями (16 человек), воспринимают рекомендации по воспитанию детей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gray">
          <a:xfrm>
            <a:off x="2051720" y="3672552"/>
            <a:ext cx="213564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Позиция родителей становится более гибкой и осознанной в выборе методов и приемов взаимодействия с детьми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gray">
          <a:xfrm>
            <a:off x="4870308" y="4153507"/>
            <a:ext cx="17922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</a:rPr>
              <a:t>Семья становится активной социальной системой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gray">
          <a:xfrm>
            <a:off x="2167806" y="1759703"/>
            <a:ext cx="19034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</a:rPr>
              <a:t>Родители внимательнее относятся к детям, активнее посещают мероприятия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1281" name="Picture 17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"/>
          <a:stretch>
            <a:fillRect/>
          </a:stretch>
        </p:blipFill>
        <p:spPr bwMode="auto">
          <a:xfrm>
            <a:off x="7108825" y="2247900"/>
            <a:ext cx="1925638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lumous.ru/wp-content/uploads/2016/11/LOGO_CLU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" y="20600"/>
            <a:ext cx="1845122" cy="16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879" y="600941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Возросло количество участников Родительского клуба </a:t>
            </a:r>
          </a:p>
          <a:p>
            <a:pPr algn="ctr"/>
            <a:r>
              <a:rPr lang="ru-RU" dirty="0" smtClean="0"/>
              <a:t>(28 человек в январе – 47 человек в мае 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7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994" y="548680"/>
            <a:ext cx="7258854" cy="944562"/>
          </a:xfrm>
        </p:spPr>
        <p:txBody>
          <a:bodyPr/>
          <a:lstStyle/>
          <a:p>
            <a:pPr algn="ctr"/>
            <a:r>
              <a:rPr lang="ru-RU" sz="4000" dirty="0"/>
              <a:t>Родительский клуб </a:t>
            </a:r>
            <a:br>
              <a:rPr lang="ru-RU" sz="4000" dirty="0"/>
            </a:br>
            <a:r>
              <a:rPr lang="ru-RU" sz="4000" dirty="0"/>
              <a:t>«Мы вместе</a:t>
            </a:r>
            <a:r>
              <a:rPr lang="ru-RU" sz="4000" dirty="0" smtClean="0"/>
              <a:t>!»</a:t>
            </a:r>
            <a:br>
              <a:rPr lang="ru-RU" sz="4000" dirty="0" smtClean="0"/>
            </a:br>
            <a:r>
              <a:rPr lang="ru-RU" sz="4000" dirty="0" smtClean="0"/>
              <a:t>Отзывы родителей</a:t>
            </a:r>
            <a:endParaRPr lang="ru-RU" sz="4000" dirty="0"/>
          </a:p>
        </p:txBody>
      </p:sp>
      <p:pic>
        <p:nvPicPr>
          <p:cNvPr id="4" name="Picture 2" descr="http://lumous.ru/wp-content/uploads/2016/11/LOGO_CLU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" y="20600"/>
            <a:ext cx="1845122" cy="16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r="6607" b="16216"/>
          <a:stretch>
            <a:fillRect/>
          </a:stretch>
        </p:blipFill>
        <p:spPr bwMode="auto">
          <a:xfrm>
            <a:off x="7708710" y="4149080"/>
            <a:ext cx="1549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" y="1916832"/>
            <a:ext cx="7560840" cy="213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103801"/>
              </p:ext>
            </p:extLst>
          </p:nvPr>
        </p:nvGraphicFramePr>
        <p:xfrm>
          <a:off x="46912" y="3573016"/>
          <a:ext cx="6552728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6" imgW="4438650" imgH="1457325" progId="AcroExch.Document.11">
                  <p:embed/>
                </p:oleObj>
              </mc:Choice>
              <mc:Fallback>
                <p:oleObj name="Acrobat Document" r:id="rId6" imgW="4438650" imgH="145732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12" y="3573016"/>
                        <a:ext cx="6552728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040176"/>
              </p:ext>
            </p:extLst>
          </p:nvPr>
        </p:nvGraphicFramePr>
        <p:xfrm>
          <a:off x="1547664" y="5157192"/>
          <a:ext cx="58293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8" imgW="5829300" imgH="1381125" progId="AcroExch.Document.11">
                  <p:embed/>
                </p:oleObj>
              </mc:Choice>
              <mc:Fallback>
                <p:oleObj name="Acrobat Document" r:id="rId8" imgW="5829300" imgH="138112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47664" y="5157192"/>
                        <a:ext cx="5829300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3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Макс\Рабочий стол\IMG_8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04"/>
            <a:ext cx="2771408" cy="184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409" y="44624"/>
            <a:ext cx="6318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СШ № 151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углубленным изучением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отдельных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1618685"/>
            <a:ext cx="908944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ждем Вас по адресу:</a:t>
            </a:r>
          </a:p>
          <a:p>
            <a:pPr algn="ctr"/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г.Нижний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Новгород,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ул.Б.Панина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8/54, актовый зал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тел.428-59-39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Контактные лица: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Ефименко Галина Николаевна- заместитель директора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Короткова Александра Сергеевна- педагог-психолог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3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yksa.ru/news/data/upimages/str-raz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6"/>
            <a:ext cx="9144000" cy="31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204365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обеспечение обучающихся равными возможностями в получении образования для повышения </a:t>
            </a:r>
            <a:r>
              <a:rPr lang="ru-RU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конкурентноспособности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на рынке труда и личностного роста.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2128838" y="3571875"/>
            <a:ext cx="6403602" cy="1308100"/>
            <a:chOff x="1341" y="1723"/>
            <a:chExt cx="3104" cy="335"/>
          </a:xfrm>
        </p:grpSpPr>
        <p:sp>
          <p:nvSpPr>
            <p:cNvPr id="9227" name="AutoShape 11"/>
            <p:cNvSpPr>
              <a:spLocks noChangeArrowheads="1"/>
            </p:cNvSpPr>
            <p:nvPr/>
          </p:nvSpPr>
          <p:spPr bwMode="lt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8" name="AutoShape 12"/>
            <p:cNvSpPr>
              <a:spLocks noChangeArrowheads="1"/>
            </p:cNvSpPr>
            <p:nvPr/>
          </p:nvSpPr>
          <p:spPr bwMode="lt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9" name="Text Box 13"/>
          <p:cNvSpPr txBox="1">
            <a:spLocks noChangeArrowheads="1"/>
          </p:cNvSpPr>
          <p:nvPr/>
        </p:nvSpPr>
        <p:spPr bwMode="black">
          <a:xfrm>
            <a:off x="2744367" y="3999704"/>
            <a:ext cx="5961686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Развитие персонификации обучения.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Стратегические задачи: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ltGray">
          <a:xfrm>
            <a:off x="1547664" y="3486149"/>
            <a:ext cx="1296144" cy="1393825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black">
          <a:xfrm>
            <a:off x="1795307" y="3584575"/>
            <a:ext cx="6559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66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9238" name="Group 22"/>
          <p:cNvGrpSpPr>
            <a:grpSpLocks/>
          </p:cNvGrpSpPr>
          <p:nvPr/>
        </p:nvGrpSpPr>
        <p:grpSpPr bwMode="auto">
          <a:xfrm>
            <a:off x="2094248" y="1988840"/>
            <a:ext cx="6438192" cy="1296144"/>
            <a:chOff x="1341" y="1723"/>
            <a:chExt cx="3104" cy="335"/>
          </a:xfrm>
        </p:grpSpPr>
        <p:sp>
          <p:nvSpPr>
            <p:cNvPr id="9239" name="AutoShape 23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0" name="AutoShape 24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41" name="Text Box 25"/>
          <p:cNvSpPr txBox="1">
            <a:spLocks noChangeArrowheads="1"/>
          </p:cNvSpPr>
          <p:nvPr/>
        </p:nvSpPr>
        <p:spPr bwMode="black">
          <a:xfrm>
            <a:off x="2627906" y="2175247"/>
            <a:ext cx="5881840" cy="923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Развитие системы школьного образования как института социализации и формирования личности.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242" name="AutoShape 26"/>
          <p:cNvSpPr>
            <a:spLocks noChangeArrowheads="1"/>
          </p:cNvSpPr>
          <p:nvPr/>
        </p:nvSpPr>
        <p:spPr bwMode="gray">
          <a:xfrm>
            <a:off x="1547664" y="1911846"/>
            <a:ext cx="1224135" cy="130113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black">
          <a:xfrm>
            <a:off x="1795307" y="2014240"/>
            <a:ext cx="6559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6600" b="1" dirty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gray">
          <a:xfrm>
            <a:off x="3282950" y="3370263"/>
            <a:ext cx="2587625" cy="2497137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6046788" y="3370263"/>
            <a:ext cx="2587625" cy="2497137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6186488" y="3119438"/>
            <a:ext cx="2355850" cy="523875"/>
            <a:chOff x="3964" y="2071"/>
            <a:chExt cx="1484" cy="330"/>
          </a:xfrm>
        </p:grpSpPr>
        <p:sp>
          <p:nvSpPr>
            <p:cNvPr id="14341" name="AutoShape 5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2" name="AutoShape 6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3394075" y="3119438"/>
            <a:ext cx="2355850" cy="523875"/>
            <a:chOff x="2140" y="2071"/>
            <a:chExt cx="1484" cy="330"/>
          </a:xfrm>
        </p:grpSpPr>
        <p:sp>
          <p:nvSpPr>
            <p:cNvPr id="14345" name="AutoShape 9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6" name="AutoShape 10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520700" y="3370263"/>
            <a:ext cx="2587625" cy="2497137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title"/>
          </p:nvPr>
        </p:nvSpPr>
        <p:spPr>
          <a:xfrm>
            <a:off x="2051720" y="258762"/>
            <a:ext cx="7092280" cy="1298029"/>
          </a:xfrm>
        </p:spPr>
        <p:txBody>
          <a:bodyPr/>
          <a:lstStyle/>
          <a:p>
            <a:pPr algn="ctr"/>
            <a:r>
              <a:rPr lang="ru-RU" dirty="0" smtClean="0"/>
              <a:t>Родительский клуб </a:t>
            </a:r>
            <a:br>
              <a:rPr lang="ru-RU" dirty="0" smtClean="0"/>
            </a:br>
            <a:r>
              <a:rPr lang="ru-RU" dirty="0" smtClean="0"/>
              <a:t>«Мы вместе!»</a:t>
            </a:r>
            <a:endParaRPr lang="en-US" dirty="0"/>
          </a:p>
        </p:txBody>
      </p: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619125" y="3119438"/>
            <a:ext cx="2355850" cy="523875"/>
            <a:chOff x="301" y="2071"/>
            <a:chExt cx="1484" cy="330"/>
          </a:xfrm>
        </p:grpSpPr>
        <p:sp>
          <p:nvSpPr>
            <p:cNvPr id="14351" name="AutoShape 15"/>
            <p:cNvSpPr>
              <a:spLocks noChangeArrowheads="1"/>
            </p:cNvSpPr>
            <p:nvPr/>
          </p:nvSpPr>
          <p:spPr bwMode="gray">
            <a:xfrm>
              <a:off x="301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2" name="AutoShape 16"/>
            <p:cNvSpPr>
              <a:spLocks noChangeArrowheads="1"/>
            </p:cNvSpPr>
            <p:nvPr/>
          </p:nvSpPr>
          <p:spPr bwMode="gray">
            <a:xfrm>
              <a:off x="324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665163" y="2276872"/>
            <a:ext cx="775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2"/>
              </a:buClr>
              <a:buSzPct val="95000"/>
            </a:pPr>
            <a:r>
              <a:rPr lang="ru-RU" sz="2000" b="1" dirty="0" smtClean="0"/>
              <a:t>Декабрь 2017 год заключение договора</a:t>
            </a:r>
            <a:endParaRPr lang="en-US" sz="2000" b="1" dirty="0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gray">
          <a:xfrm>
            <a:off x="665163" y="3913188"/>
            <a:ext cx="22621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Администрация Советского района </a:t>
            </a:r>
            <a:r>
              <a:rPr lang="ru-RU" sz="1600" b="1" dirty="0" err="1" smtClean="0">
                <a:solidFill>
                  <a:srgbClr val="000000"/>
                </a:solidFill>
              </a:rPr>
              <a:t>гор.Нижнего</a:t>
            </a:r>
            <a:r>
              <a:rPr lang="ru-RU" sz="1600" b="1" dirty="0" smtClean="0">
                <a:solidFill>
                  <a:srgbClr val="000000"/>
                </a:solidFill>
              </a:rPr>
              <a:t> Новгорода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gray">
          <a:xfrm>
            <a:off x="3354388" y="3946525"/>
            <a:ext cx="25066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000000"/>
                </a:solidFill>
              </a:rPr>
              <a:t>Нижегородский государственный педагогический университет  имени </a:t>
            </a:r>
            <a:r>
              <a:rPr lang="ru-RU" sz="1600" b="1" dirty="0" err="1" smtClean="0">
                <a:solidFill>
                  <a:srgbClr val="000000"/>
                </a:solidFill>
              </a:rPr>
              <a:t>Козьмы</a:t>
            </a:r>
            <a:r>
              <a:rPr lang="ru-RU" sz="1600" b="1" dirty="0" smtClean="0">
                <a:solidFill>
                  <a:srgbClr val="000000"/>
                </a:solidFill>
              </a:rPr>
              <a:t> Минина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gray">
          <a:xfrm>
            <a:off x="6096000" y="3946525"/>
            <a:ext cx="25066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000000"/>
                </a:solidFill>
              </a:rPr>
              <a:t>МАОУ СШ № 151 с углубленным изучением отдельных предметов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://lumous.ru/wp-content/uploads/2016/11/LOGO_CLU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8"/>
            <a:ext cx="2252240" cy="196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6048226" y="1895946"/>
            <a:ext cx="2420469" cy="803275"/>
            <a:chOff x="3964" y="2071"/>
            <a:chExt cx="1484" cy="330"/>
          </a:xfrm>
        </p:grpSpPr>
        <p:sp>
          <p:nvSpPr>
            <p:cNvPr id="12291" name="AutoShape 3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2" name="AutoShape 4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6243638" y="3848162"/>
            <a:ext cx="2273300" cy="1591834"/>
            <a:chOff x="3964" y="2071"/>
            <a:chExt cx="1484" cy="330"/>
          </a:xfrm>
        </p:grpSpPr>
        <p:sp>
          <p:nvSpPr>
            <p:cNvPr id="12294" name="AutoShape 6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5" name="AutoShape 7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625640" y="4081248"/>
            <a:ext cx="2273300" cy="844980"/>
            <a:chOff x="3964" y="2071"/>
            <a:chExt cx="1484" cy="330"/>
          </a:xfrm>
        </p:grpSpPr>
        <p:sp>
          <p:nvSpPr>
            <p:cNvPr id="12303" name="AutoShape 15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AutoShape 16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574384" y="2335735"/>
            <a:ext cx="2273300" cy="873919"/>
            <a:chOff x="3964" y="2071"/>
            <a:chExt cx="1484" cy="330"/>
          </a:xfrm>
        </p:grpSpPr>
        <p:sp>
          <p:nvSpPr>
            <p:cNvPr id="12306" name="AutoShape 18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AutoShape 19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308" name="AutoShape 20"/>
          <p:cNvSpPr>
            <a:spLocks noChangeArrowheads="1"/>
          </p:cNvSpPr>
          <p:nvPr/>
        </p:nvSpPr>
        <p:spPr bwMode="gray">
          <a:xfrm rot="19528600">
            <a:off x="5100330" y="2677827"/>
            <a:ext cx="730250" cy="266700"/>
          </a:xfrm>
          <a:prstGeom prst="rightArrow">
            <a:avLst>
              <a:gd name="adj1" fmla="val 35167"/>
              <a:gd name="adj2" fmla="val 110880"/>
            </a:avLst>
          </a:prstGeom>
          <a:gradFill rotWithShape="1">
            <a:gsLst>
              <a:gs pos="0">
                <a:srgbClr val="5F5F5F">
                  <a:gamma/>
                  <a:shade val="89020"/>
                  <a:invGamma/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gray">
          <a:xfrm rot="12333365">
            <a:off x="3091675" y="2792511"/>
            <a:ext cx="728662" cy="265112"/>
          </a:xfrm>
          <a:prstGeom prst="rightArrow">
            <a:avLst>
              <a:gd name="adj1" fmla="val 35167"/>
              <a:gd name="adj2" fmla="val 111302"/>
            </a:avLst>
          </a:prstGeom>
          <a:gradFill rotWithShape="1">
            <a:gsLst>
              <a:gs pos="0">
                <a:srgbClr val="5F5F5F">
                  <a:gamma/>
                  <a:shade val="89020"/>
                  <a:invGamma/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gray">
          <a:xfrm rot="1581748">
            <a:off x="5277279" y="3895594"/>
            <a:ext cx="728662" cy="266700"/>
          </a:xfrm>
          <a:prstGeom prst="rightArrow">
            <a:avLst>
              <a:gd name="adj1" fmla="val 35167"/>
              <a:gd name="adj2" fmla="val 110639"/>
            </a:avLst>
          </a:prstGeom>
          <a:gradFill rotWithShape="1">
            <a:gsLst>
              <a:gs pos="0">
                <a:srgbClr val="5F5F5F">
                  <a:gamma/>
                  <a:shade val="89020"/>
                  <a:invGamma/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gray">
          <a:xfrm rot="9064137">
            <a:off x="3087785" y="4081248"/>
            <a:ext cx="795338" cy="265112"/>
          </a:xfrm>
          <a:prstGeom prst="rightArrow">
            <a:avLst>
              <a:gd name="adj1" fmla="val 35167"/>
              <a:gd name="adj2" fmla="val 121486"/>
            </a:avLst>
          </a:prstGeom>
          <a:gradFill rotWithShape="1">
            <a:gsLst>
              <a:gs pos="0">
                <a:srgbClr val="5F5F5F">
                  <a:gamma/>
                  <a:shade val="89020"/>
                  <a:invGamma/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4" name="Oval 26"/>
          <p:cNvSpPr>
            <a:spLocks noChangeArrowheads="1"/>
          </p:cNvSpPr>
          <p:nvPr/>
        </p:nvSpPr>
        <p:spPr bwMode="gray">
          <a:xfrm>
            <a:off x="2798763" y="1757363"/>
            <a:ext cx="3444875" cy="3446462"/>
          </a:xfrm>
          <a:prstGeom prst="ellipse">
            <a:avLst/>
          </a:prstGeom>
          <a:noFill/>
          <a:ln w="38100" algn="ctr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12315" name="Group 27"/>
          <p:cNvGrpSpPr>
            <a:grpSpLocks/>
          </p:cNvGrpSpPr>
          <p:nvPr/>
        </p:nvGrpSpPr>
        <p:grpSpPr bwMode="auto">
          <a:xfrm>
            <a:off x="3484563" y="2516188"/>
            <a:ext cx="1989137" cy="1987550"/>
            <a:chOff x="2238" y="1769"/>
            <a:chExt cx="1361" cy="1361"/>
          </a:xfrm>
        </p:grpSpPr>
        <p:sp>
          <p:nvSpPr>
            <p:cNvPr id="12316" name="Oval 28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42353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42353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318" name="Oval 30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319" name="Oval 31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2320" name="Group 32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12321" name="Oval 3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322" name="Oval 3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323" name="Oval 3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324" name="Oval 3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2325" name="Text Box 37"/>
            <p:cNvSpPr txBox="1">
              <a:spLocks noChangeArrowheads="1"/>
            </p:cNvSpPr>
            <p:nvPr/>
          </p:nvSpPr>
          <p:spPr bwMode="gray">
            <a:xfrm>
              <a:off x="2599" y="2310"/>
              <a:ext cx="663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080808"/>
                  </a:solidFill>
                </a:rPr>
                <a:t>Цель</a:t>
              </a:r>
              <a:endParaRPr lang="en-US" sz="2400" b="1" dirty="0">
                <a:solidFill>
                  <a:srgbClr val="080808"/>
                </a:solidFill>
              </a:endParaRPr>
            </a:p>
          </p:txBody>
        </p:sp>
      </p:grp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660873" y="2297584"/>
            <a:ext cx="2057400" cy="923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передача педагогических знаний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6156176" y="2002750"/>
            <a:ext cx="2057400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Информирован-</a:t>
            </a:r>
            <a:r>
              <a:rPr lang="ru-RU" b="1" dirty="0" err="1" smtClean="0">
                <a:solidFill>
                  <a:schemeClr val="bg1"/>
                </a:solidFill>
              </a:rPr>
              <a:t>ность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767182" y="4180572"/>
            <a:ext cx="2057400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изучение запросов семьи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6442127" y="3905415"/>
            <a:ext cx="2057400" cy="14773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участие родителей в жизни и деятельности школы и района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332" name="Rectangle 44"/>
          <p:cNvSpPr>
            <a:spLocks noGrp="1" noChangeArrowheads="1"/>
          </p:cNvSpPr>
          <p:nvPr>
            <p:ph type="title"/>
          </p:nvPr>
        </p:nvSpPr>
        <p:spPr>
          <a:xfrm>
            <a:off x="3032124" y="188640"/>
            <a:ext cx="6004371" cy="944562"/>
          </a:xfrm>
        </p:spPr>
        <p:txBody>
          <a:bodyPr/>
          <a:lstStyle/>
          <a:p>
            <a:pPr algn="ctr"/>
            <a:r>
              <a:rPr lang="ru-RU" dirty="0"/>
              <a:t>Родительский клуб </a:t>
            </a:r>
            <a:br>
              <a:rPr lang="ru-RU" dirty="0"/>
            </a:br>
            <a:r>
              <a:rPr lang="ru-RU" dirty="0"/>
              <a:t>«Мы вместе!»</a:t>
            </a:r>
            <a:endParaRPr lang="en-US" dirty="0"/>
          </a:p>
        </p:txBody>
      </p:sp>
      <p:pic>
        <p:nvPicPr>
          <p:cNvPr id="46" name="Picture 2" descr="http://lumous.ru/wp-content/uploads/2016/11/LOGO_CLU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8"/>
            <a:ext cx="2252240" cy="196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gray">
          <a:xfrm flipV="1">
            <a:off x="3440113" y="2855913"/>
            <a:ext cx="2262187" cy="1817687"/>
          </a:xfrm>
          <a:prstGeom prst="upArrow">
            <a:avLst>
              <a:gd name="adj1" fmla="val 66602"/>
              <a:gd name="adj2" fmla="val 48259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gray">
          <a:xfrm>
            <a:off x="2906713" y="2205038"/>
            <a:ext cx="3379787" cy="113347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gray">
          <a:xfrm>
            <a:off x="2919413" y="2225675"/>
            <a:ext cx="3340100" cy="460375"/>
          </a:xfrm>
          <a:prstGeom prst="roundRect">
            <a:avLst>
              <a:gd name="adj" fmla="val 34829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gray">
          <a:xfrm>
            <a:off x="1444625" y="4735513"/>
            <a:ext cx="6294438" cy="1589087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FFCC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64758" dir="4721404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2368550" y="258762"/>
            <a:ext cx="6775450" cy="1154013"/>
          </a:xfrm>
        </p:spPr>
        <p:txBody>
          <a:bodyPr/>
          <a:lstStyle/>
          <a:p>
            <a:pPr algn="ctr"/>
            <a:r>
              <a:rPr lang="ru-RU" dirty="0"/>
              <a:t>Родительский клуб </a:t>
            </a:r>
            <a:br>
              <a:rPr lang="ru-RU" dirty="0"/>
            </a:br>
            <a:r>
              <a:rPr lang="ru-RU" dirty="0"/>
              <a:t>«Мы вместе!»</a:t>
            </a:r>
            <a:endParaRPr lang="en-US" dirty="0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gray">
          <a:xfrm rot="5400000">
            <a:off x="2151856" y="2537619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gray">
          <a:xfrm rot="-5400000">
            <a:off x="6174581" y="2583657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black">
          <a:xfrm>
            <a:off x="3490394" y="2276475"/>
            <a:ext cx="2267993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Январь 2018 год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gray">
          <a:xfrm>
            <a:off x="2960688" y="2671763"/>
            <a:ext cx="3243262" cy="0"/>
          </a:xfrm>
          <a:prstGeom prst="line">
            <a:avLst/>
          </a:prstGeom>
          <a:noFill/>
          <a:ln w="9525">
            <a:solidFill>
              <a:srgbClr val="EAEAEA"/>
            </a:solidFill>
            <a:prstDash val="dash"/>
            <a:round/>
            <a:headEnd/>
            <a:tailEnd/>
          </a:ln>
          <a:effectLst>
            <a:outerShdw dist="17961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gray">
          <a:xfrm>
            <a:off x="636588" y="2418557"/>
            <a:ext cx="1658937" cy="762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gray">
          <a:xfrm>
            <a:off x="6931025" y="2367916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white">
          <a:xfrm>
            <a:off x="6999684" y="2397809"/>
            <a:ext cx="15216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FFFF"/>
                </a:solidFill>
              </a:rPr>
              <a:t>Информирование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white">
          <a:xfrm>
            <a:off x="699293" y="2476391"/>
            <a:ext cx="1533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FFFF"/>
                </a:solidFill>
              </a:rPr>
              <a:t>Анкетирование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1674813" y="5068391"/>
            <a:ext cx="58086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b="1" dirty="0" smtClean="0"/>
              <a:t>План встреч родительского клуба, тематика наполнения контента в социальной сети «</a:t>
            </a:r>
            <a:r>
              <a:rPr lang="ru-RU" b="1" dirty="0" err="1" smtClean="0"/>
              <a:t>ВКонтакте</a:t>
            </a:r>
            <a:r>
              <a:rPr lang="ru-RU" b="1" dirty="0" smtClean="0"/>
              <a:t>»</a:t>
            </a:r>
            <a:endParaRPr lang="en-US" b="1" dirty="0"/>
          </a:p>
        </p:txBody>
      </p:sp>
      <p:pic>
        <p:nvPicPr>
          <p:cNvPr id="21" name="Picture 2" descr="http://lumous.ru/wp-content/uploads/2016/11/LOGO_CLU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" y="0"/>
            <a:ext cx="2134534" cy="18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2799557"/>
            <a:ext cx="314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Презентация проекта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363272" cy="944562"/>
          </a:xfrm>
        </p:spPr>
        <p:txBody>
          <a:bodyPr/>
          <a:lstStyle/>
          <a:p>
            <a:pPr algn="ctr"/>
            <a:r>
              <a:rPr lang="ru-RU" dirty="0" smtClean="0"/>
              <a:t>Результаты анкетирования</a:t>
            </a:r>
            <a:br>
              <a:rPr lang="ru-RU" dirty="0" smtClean="0"/>
            </a:br>
            <a:r>
              <a:rPr lang="ru-RU" sz="3700" dirty="0" smtClean="0"/>
              <a:t>(приняли участие 47 человек)</a:t>
            </a:r>
            <a:endParaRPr lang="ru-RU" sz="37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390480"/>
              </p:ext>
            </p:extLst>
          </p:nvPr>
        </p:nvGraphicFramePr>
        <p:xfrm>
          <a:off x="395536" y="1268760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10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кс\Рабочий стол\родительское собрание\фото\IMG_5924-01-03-18-10-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2" y="116632"/>
            <a:ext cx="4302624" cy="32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Макс\Рабочий стол\родительское собрание\фото\IMG_5932-01-03-18-10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3600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Макс\Рабочий стол\родительское собрание\фото\IMG_5925-01-03-18-10-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2" y="3429001"/>
            <a:ext cx="4160143" cy="312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Макс\Рабочий стол\родительское собрание\фото\IMG_5931-01-03-18-10-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84" y="116632"/>
            <a:ext cx="4167536" cy="31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7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1856586" y="548680"/>
            <a:ext cx="7287414" cy="944562"/>
          </a:xfrm>
        </p:spPr>
        <p:txBody>
          <a:bodyPr/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endParaRPr lang="en-US" sz="4000" dirty="0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gray">
          <a:xfrm>
            <a:off x="4926013" y="4659313"/>
            <a:ext cx="17922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Description of the contents</a:t>
            </a:r>
          </a:p>
        </p:txBody>
      </p:sp>
      <p:pic>
        <p:nvPicPr>
          <p:cNvPr id="11281" name="Picture 17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"/>
          <a:stretch>
            <a:fillRect/>
          </a:stretch>
        </p:blipFill>
        <p:spPr bwMode="auto">
          <a:xfrm>
            <a:off x="-69052" y="2132856"/>
            <a:ext cx="1925638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lumous.ru/wp-content/uploads/2016/11/LOGO_CLU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" y="20600"/>
            <a:ext cx="1845122" cy="16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6586" y="41515"/>
            <a:ext cx="72874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Удовлетворенность родителей работой Родительского клуба</a:t>
            </a:r>
            <a:endParaRPr lang="ru-RU" sz="4000" b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524732"/>
              </p:ext>
            </p:extLst>
          </p:nvPr>
        </p:nvGraphicFramePr>
        <p:xfrm>
          <a:off x="2195736" y="2132856"/>
          <a:ext cx="626469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08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526</TotalTime>
  <Words>234</Words>
  <Application>Microsoft Office PowerPoint</Application>
  <PresentationFormat>Экран (4:3)</PresentationFormat>
  <Paragraphs>49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Times New Roman</vt:lpstr>
      <vt:lpstr>Wingdings</vt:lpstr>
      <vt:lpstr>594TGp_family_light_ani</vt:lpstr>
      <vt:lpstr>Acrobat Document</vt:lpstr>
      <vt:lpstr>Социальное партнерство как ресурс для развития субъективности обучающихся в условиях цифровой школы</vt:lpstr>
      <vt:lpstr>Презентация PowerPoint</vt:lpstr>
      <vt:lpstr>Стратегические задачи:</vt:lpstr>
      <vt:lpstr>Родительский клуб  «Мы вместе!»</vt:lpstr>
      <vt:lpstr>Родительский клуб  «Мы вместе!»</vt:lpstr>
      <vt:lpstr>Родительский клуб  «Мы вместе!»</vt:lpstr>
      <vt:lpstr>Результаты анкетирования (приняли участие 47 человек)</vt:lpstr>
      <vt:lpstr>Презентация PowerPoint</vt:lpstr>
      <vt:lpstr> </vt:lpstr>
      <vt:lpstr>Родительский клуб  «Мы вместе!» Результаты деятельности</vt:lpstr>
      <vt:lpstr>Родительский клуб  «Мы вместе!» Отзывы родителей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партнерство как ресурс для развития субъективности обучающихся в условиях цифровой школы</dc:title>
  <dc:creator>u</dc:creator>
  <cp:lastModifiedBy>Галина Николаевна</cp:lastModifiedBy>
  <cp:revision>69</cp:revision>
  <dcterms:created xsi:type="dcterms:W3CDTF">2018-08-21T06:18:03Z</dcterms:created>
  <dcterms:modified xsi:type="dcterms:W3CDTF">2023-01-17T07:58:54Z</dcterms:modified>
</cp:coreProperties>
</file>